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73" r:id="rId4"/>
    <p:sldId id="262" r:id="rId5"/>
    <p:sldId id="257" r:id="rId6"/>
    <p:sldId id="258" r:id="rId7"/>
    <p:sldId id="259" r:id="rId8"/>
    <p:sldId id="260" r:id="rId9"/>
    <p:sldId id="263" r:id="rId10"/>
    <p:sldId id="264" r:id="rId11"/>
    <p:sldId id="271" r:id="rId12"/>
    <p:sldId id="265" r:id="rId13"/>
    <p:sldId id="266" r:id="rId14"/>
    <p:sldId id="269" r:id="rId15"/>
    <p:sldId id="270" r:id="rId16"/>
    <p:sldId id="272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iega, Serina (US 3223)" initials="DS(3" lastIdx="6" clrIdx="0">
    <p:extLst>
      <p:ext uri="{19B8F6BF-5375-455C-9EA6-DF929625EA0E}">
        <p15:presenceInfo xmlns:p15="http://schemas.microsoft.com/office/powerpoint/2012/main" userId="S-1-5-21-1608413684-1126320247-1535859923-815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2"/>
    <p:restoredTop sz="94671"/>
  </p:normalViewPr>
  <p:slideViewPr>
    <p:cSldViewPr snapToGrid="0" snapToObjects="1">
      <p:cViewPr varScale="1">
        <p:scale>
          <a:sx n="88" d="100"/>
          <a:sy n="88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1FDB-7A9E-45FE-99E0-BF631BAE1D11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814B-011A-4574-AA80-25F9841D7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C1C87-AD3B-954E-861A-E48E37672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8E97F-1219-CD45-9E99-9441E440C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1AEB-E23F-F546-8AC6-D03B54B92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751E6-848E-A04F-8875-C8BC2817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143D1-F884-FE4B-9A0E-328B7481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78D6-567F-CA46-8438-BB705888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20A57-560F-E04F-8DD5-C562F7157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4E035-D9E9-2744-AD55-FD4CBD84D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324AD-592F-BF47-B2E4-3FF52E7C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3734E-5B4D-DA4C-8A2B-84A1D948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D7BA5A-EECA-5B40-9309-E52E8CBE9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5B8E8-EF21-0147-AD98-7478F603E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C6D53-CC16-A641-9E19-2956BB47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6BB16-4FFA-5147-A56D-4B2A80AC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5A87A-FB6E-E747-A8BE-70E3CA46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E69C-6DF9-C649-BF59-F5A8A7E8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DBA4-A672-E84B-9E43-0DC6ABBCD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DD0B-AFB8-7B4F-B225-456DD8F1C2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519488" cy="365125"/>
          </a:xfrm>
        </p:spPr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12497-4B41-D244-8586-6777E4F7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996B-C6EF-1F4F-AD49-A025FD5B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0E87-2E92-974D-9A7A-4606D221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BAC71-F0C1-014A-8EB7-7AE10DF1A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960C3-A0FA-FC4C-9AEB-A207CAD1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1EF0D-0E53-B145-A329-5B395942E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B9A18-5DAD-A845-919D-C64A9118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0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43BC-507C-9649-AE18-2906BF85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B43A-C45F-4544-85E7-4F2A8F8F7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54966-23F3-5741-B083-507237D8E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07D2E-6D90-FD43-8FFB-308F57BF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F13F7-C641-D046-A494-9C266906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478F6-75E7-FE49-B2EA-6C698BB2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7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F906-BD0C-1340-86E3-35042C74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60E43-005D-DC4E-AA78-0989591DB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4AACA-87D7-2F44-88C0-B5C2E056B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D65E1F-783D-4449-96E1-0D520A8F6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78604-AE87-2143-BC7F-F4DFEB430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69DC8B-550E-974F-A503-ACDD79A5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60FDD-AD55-E647-890C-719E7E08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2658F0-3A82-2741-B605-4F004A64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A8960-F0B2-7E4C-964B-8C0890A9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415002-22E4-9B42-A052-B5F78136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9954B-828F-4040-9A8D-EFC06B4B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6D0EE-3E15-C341-8859-422DB0878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FA1A06-C13F-BE4B-97D7-CBA6A6EB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E6DCA-2F28-DD41-A5BF-4C2E5F98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2867C-7EC7-5641-BF47-85010360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3E812-476F-9042-B4FA-BFA8F94CD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B71D1-F50B-5D45-B829-271F82C5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74DD69-6640-1C49-A2C0-D5D962A2F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933EC-0035-1748-A4A6-3E17C233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2CCA3-7F6D-AA49-8C61-245A90B3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7DC1D-975B-5A4C-9881-710D4A57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977C-D474-0D41-8FAD-337117B7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1B1EA-1F82-7F4D-9FA4-F9000AFCF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1FE86-B388-2545-A067-96726FA5E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C4B27-C6BF-2D40-BFD1-1011C5D1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3D39-DF83-8A49-B46F-4796CDA8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41061-4108-6B4A-BAE0-5353CE5B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3A4A4-04C2-FA45-BC2E-8DFA5B94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157C3-32B1-5145-A97E-D5BE00FE3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CF719-134A-874D-BE7B-0538065B3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562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Discussion within DPS Committee on April 22,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C8906-3712-474B-8AD9-6830183AF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F4339-6909-6A4A-BF38-BF9F0E33D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9801-D07F-0444-9BAA-A436B29E7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xios.com/vaccine-hesitancy-tipping-point-a41db61e-8736-4306-b415-2bfd81b8137a.html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tatista.com/chart/24064/covid-19-vaccination-timeline-globa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Global%20Covid%20Cases%20Hit%20Weekly%20Record%20Despite%20Vaccinat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E7B9-1CB5-B34F-895C-06E947FF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619014"/>
            <a:ext cx="9144001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Virtual vs. In-Person DPS Meeting 2021 Considerations</a:t>
            </a:r>
            <a:br>
              <a:rPr lang="en-US" dirty="0"/>
            </a:br>
            <a:r>
              <a:rPr lang="en-US" sz="4400" dirty="0"/>
              <a:t>as discussed on April 22, 2021 within </a:t>
            </a:r>
            <a:br>
              <a:rPr lang="en-US" sz="4400" dirty="0"/>
            </a:br>
            <a:r>
              <a:rPr lang="en-US" sz="4400" dirty="0"/>
              <a:t>the DPS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B15CD-8902-BB48-8B8A-08B75BD40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8689"/>
            <a:ext cx="9144000" cy="1655762"/>
          </a:xfrm>
        </p:spPr>
        <p:txBody>
          <a:bodyPr/>
          <a:lstStyle/>
          <a:p>
            <a:r>
              <a:rPr lang="en-US" dirty="0"/>
              <a:t>Compiled by Amy </a:t>
            </a:r>
            <a:r>
              <a:rPr lang="en-US" dirty="0" err="1"/>
              <a:t>Mainzer</a:t>
            </a:r>
            <a:r>
              <a:rPr lang="en-US" dirty="0"/>
              <a:t>, DPS Chair</a:t>
            </a:r>
          </a:p>
        </p:txBody>
      </p:sp>
      <p:pic>
        <p:nvPicPr>
          <p:cNvPr id="2050" name="Picture 2" descr="Division for Planetary Sciences | of the American Astronomical Society">
            <a:extLst>
              <a:ext uri="{FF2B5EF4-FFF2-40B4-BE49-F238E27FC236}">
                <a16:creationId xmlns:a16="http://schemas.microsoft.com/office/drawing/2014/main" id="{3A502EB1-D155-484D-BE2D-5DB13009D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690" y="297513"/>
            <a:ext cx="12192000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147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30D51-6AEB-A045-A9F5-FB39B040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836"/>
            <a:ext cx="10515600" cy="1325563"/>
          </a:xfrm>
        </p:spPr>
        <p:txBody>
          <a:bodyPr/>
          <a:lstStyle/>
          <a:p>
            <a:r>
              <a:rPr lang="en-US" dirty="0"/>
              <a:t>Estimated Worst-Case Financial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6C493-200A-D94E-97E1-18C11716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127127"/>
            <a:ext cx="11569700" cy="544353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In-Person:</a:t>
            </a:r>
          </a:p>
          <a:p>
            <a:pPr lvl="1"/>
            <a:r>
              <a:rPr lang="en-US" dirty="0"/>
              <a:t>Use 2018 Knoxville meeting as proxy for expenses.</a:t>
            </a:r>
          </a:p>
          <a:p>
            <a:pPr lvl="1"/>
            <a:r>
              <a:rPr lang="en-US" dirty="0"/>
              <a:t>Assume 50% of normal attendance.</a:t>
            </a:r>
          </a:p>
          <a:p>
            <a:pPr lvl="1"/>
            <a:r>
              <a:rPr lang="en-US" dirty="0"/>
              <a:t>We are liable for up to ~200 room-nights at the prevailing rate; unclear what this is, but we can use the estimated per diem of $209/night as a benchmark. = $40k. </a:t>
            </a:r>
          </a:p>
          <a:p>
            <a:pPr lvl="1"/>
            <a:r>
              <a:rPr lang="en-US" dirty="0"/>
              <a:t>Conference center: $50k.</a:t>
            </a:r>
          </a:p>
          <a:p>
            <a:pPr lvl="1"/>
            <a:r>
              <a:rPr lang="en-US" dirty="0"/>
              <a:t>Assume same fixed costs from that meeting, adjust all other income/costs that are proportionate to meeting attendance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Net loss in these circumstances is about $73k; assume we lose half the hotel block ($20k)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b="1" dirty="0">
                <a:sym typeface="Wingdings" pitchFamily="2" charset="2"/>
              </a:rPr>
              <a:t>total -$93k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Does not include any other expenses incurred due to accommodating </a:t>
            </a:r>
            <a:r>
              <a:rPr lang="en-US" dirty="0" err="1"/>
              <a:t>covid</a:t>
            </a:r>
            <a:r>
              <a:rPr lang="en-US" dirty="0"/>
              <a:t> (e.g. extra space rental required to comply w social distancing guidelines, PPE, or cleaning services; assumes any potential legal fees are absorbed by DPS) </a:t>
            </a:r>
            <a:r>
              <a:rPr lang="en-US" b="1" dirty="0">
                <a:sym typeface="Wingdings" pitchFamily="2" charset="2"/>
              </a:rPr>
              <a:t> greater cost uncertainty 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Virtual:</a:t>
            </a:r>
          </a:p>
          <a:p>
            <a:pPr lvl="1"/>
            <a:r>
              <a:rPr lang="en-US" dirty="0"/>
              <a:t>There were about 380 full registrants at the 2020 meeting ($160/person) and 250 students ($75/person) for a total income of $178k. </a:t>
            </a:r>
          </a:p>
          <a:p>
            <a:pPr lvl="1"/>
            <a:r>
              <a:rPr lang="en-US" dirty="0"/>
              <a:t>2020 meeting costs were about $187k. Some costs scale proportionate to the number of attendees, so assume this drops costs to $148k. </a:t>
            </a:r>
          </a:p>
          <a:p>
            <a:pPr lvl="1"/>
            <a:r>
              <a:rPr lang="en-US" dirty="0"/>
              <a:t>If we assume that 25% fewer people attend the 2021 meeting due to zoom fatigue (drop income down to $, and assume that we lose half our sponsors (-$25k) then total income drops to $109k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b="1" dirty="0"/>
              <a:t>total -$40k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35DC6-B9A9-F34A-A90C-08834765CF39}"/>
              </a:ext>
            </a:extLst>
          </p:cNvPr>
          <p:cNvSpPr txBox="1"/>
          <p:nvPr/>
        </p:nvSpPr>
        <p:spPr>
          <a:xfrm>
            <a:off x="12522200" y="490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C3B8F-BECC-43ED-B915-1AB063DC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10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A3498-4193-4661-8366-0AFD3747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170753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EC3A3-D95C-DF40-9722-6883F937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FCF2-6948-5A42-AD50-99E03E7D1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thorough discussion spanning multiple meetings over several months, and involving the SOC, LOC, and VOC Chairs, a vote was taken by the DPS Committee, per the DPS Bylaws. </a:t>
            </a:r>
          </a:p>
          <a:p>
            <a:r>
              <a:rPr lang="en-US" dirty="0"/>
              <a:t>The DPS executive leadership (Committee and Officers) has voted to hold a virtual 2021 meeting. Vote was conducted by email. </a:t>
            </a:r>
          </a:p>
          <a:p>
            <a:pPr lvl="1"/>
            <a:r>
              <a:rPr lang="en-US" dirty="0"/>
              <a:t>3 votes for in-person</a:t>
            </a:r>
          </a:p>
          <a:p>
            <a:pPr lvl="1"/>
            <a:r>
              <a:rPr lang="en-US" dirty="0"/>
              <a:t>10 votes for virtual</a:t>
            </a:r>
          </a:p>
          <a:p>
            <a:pPr lvl="1"/>
            <a:r>
              <a:rPr lang="en-US" dirty="0"/>
              <a:t>This is consistent with the recommendation of AAS Executive Officer Dr. Kevin Marvel, who recommended a virtual meeting in a meeting with DPS leadership in late March, 2021.</a:t>
            </a:r>
          </a:p>
          <a:p>
            <a:r>
              <a:rPr lang="en-US" dirty="0"/>
              <a:t>Amy will notify Elizabeth Scuderi and Kevin Marvel, so that they can begin negotiations with the hotel and conference venue.</a:t>
            </a:r>
          </a:p>
          <a:p>
            <a:r>
              <a:rPr lang="en-US" dirty="0"/>
              <a:t>Once negotiations are concluded, we can notify our membership.</a:t>
            </a:r>
          </a:p>
          <a:p>
            <a:r>
              <a:rPr lang="en-US" dirty="0"/>
              <a:t>We will publish these slides, which document the decision-making logic and process that we followed.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81DFA-4522-4F34-A656-8BE1161A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7F7B33-14C6-4A90-8B96-7E97666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329086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78F0-949A-C744-B411-01E76AE7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Consequences of Going Virtual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84B71-E012-484E-AD06-9653030B3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negotiate with hotel and conference center: AAS says they need 2-3 weeks</a:t>
            </a:r>
          </a:p>
          <a:p>
            <a:r>
              <a:rPr lang="en-US" dirty="0"/>
              <a:t>Expectation is that there will be no financial consequence if we move Providence to 2027 (based on Spokane experience)</a:t>
            </a:r>
          </a:p>
          <a:p>
            <a:r>
              <a:rPr lang="en-US" dirty="0"/>
              <a:t>Once AAS staff completes negotiations with hotel, we can notify our membership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B3F09-DABA-4E08-9DDD-DA6FE5CE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A57CA-20F7-48A5-92E5-0F894EF2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221188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4273-3FC7-5A45-B548-22D48AC4A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Numbers: April 22,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AD408-AA2D-B748-8A33-3F1A5AC6E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slides show some resources the DPS Committee considered to get a sense of the US and global COVID status.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BB14CE-A0EA-4274-B73C-B9C89620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4D317E-20DB-4912-9E4F-12B3F4575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217085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99A2-4D51-9A49-93FD-7751F0D8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71" y="231208"/>
            <a:ext cx="10515600" cy="1325563"/>
          </a:xfrm>
        </p:spPr>
        <p:txBody>
          <a:bodyPr/>
          <a:lstStyle/>
          <a:p>
            <a:r>
              <a:rPr lang="en-US" dirty="0"/>
              <a:t>Who Can Be Vaccinated?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2B39-E3A4-484B-8B1D-CFA6A24C3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0597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Roughly 25% of U.S. has been fully vaccinated to date</a:t>
            </a:r>
          </a:p>
          <a:p>
            <a:r>
              <a:rPr lang="en-US" dirty="0"/>
              <a:t>Children under 16 cannot be vaccinated (only Pfizer available to 16+; </a:t>
            </a:r>
            <a:r>
              <a:rPr lang="en-US" dirty="0" err="1"/>
              <a:t>Moderna</a:t>
            </a:r>
            <a:r>
              <a:rPr lang="en-US" dirty="0"/>
              <a:t> and J&amp;J are 18+)</a:t>
            </a:r>
          </a:p>
          <a:p>
            <a:r>
              <a:rPr lang="en-US" dirty="0"/>
              <a:t>Pfizer has completed clinical trials for 12+ years; expected to request emergency approval soon</a:t>
            </a:r>
          </a:p>
          <a:p>
            <a:r>
              <a:rPr lang="en-US" dirty="0" err="1"/>
              <a:t>Moderna</a:t>
            </a:r>
            <a:r>
              <a:rPr lang="en-US" dirty="0"/>
              <a:t> &amp; Pfizer clinical trials began in March for children (6+ months)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43D1D-01FB-574E-899F-86DE09882F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238" y="231208"/>
            <a:ext cx="6253391" cy="6261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55FDA6-65EC-B840-9BD5-547DB8919C5E}"/>
              </a:ext>
            </a:extLst>
          </p:cNvPr>
          <p:cNvSpPr/>
          <p:nvPr/>
        </p:nvSpPr>
        <p:spPr>
          <a:xfrm>
            <a:off x="6472103" y="6308209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Washington Post vaccine tracker, April 22,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5A8ED-96BB-4EC9-80EB-C6FF1EB2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14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085DFEC-5376-4757-9E36-5AFCA4D6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1261375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ABA66-1BE2-9545-BB82-A684A19A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1" y="-1"/>
            <a:ext cx="7467600" cy="6152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39742-87F4-FD41-9E5B-8E951A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111219"/>
            <a:ext cx="10515600" cy="1325563"/>
          </a:xfrm>
        </p:spPr>
        <p:txBody>
          <a:bodyPr/>
          <a:lstStyle/>
          <a:p>
            <a:r>
              <a:rPr lang="en-US" dirty="0"/>
              <a:t>Vaccine Hesitancy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232A-216E-E145-9741-8A4A1A38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8" y="1690688"/>
            <a:ext cx="3458029" cy="4351338"/>
          </a:xfrm>
        </p:spPr>
        <p:txBody>
          <a:bodyPr/>
          <a:lstStyle/>
          <a:p>
            <a:r>
              <a:rPr lang="en-US" dirty="0"/>
              <a:t>The U.S. is expected to run out of adults who are willing to take the vaccine in the next 2-4 weeks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88E41-74DD-A949-9DDC-3A4DB8CC9701}"/>
              </a:ext>
            </a:extLst>
          </p:cNvPr>
          <p:cNvSpPr txBox="1"/>
          <p:nvPr/>
        </p:nvSpPr>
        <p:spPr>
          <a:xfrm>
            <a:off x="6544954" y="6057984"/>
            <a:ext cx="483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Source:</a:t>
            </a:r>
            <a:r>
              <a:rPr lang="en-US" sz="2000" dirty="0">
                <a:hlinkClick r:id="rId3"/>
              </a:rPr>
              <a:t> </a:t>
            </a:r>
            <a:r>
              <a:rPr lang="en-US" sz="2000" dirty="0">
                <a:hlinkClick r:id="rId3"/>
              </a:rPr>
              <a:t>Axios, April 21, 2021</a:t>
            </a:r>
            <a:endParaRPr lang="en-US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7763B-78CA-43B7-AB6D-2B12FA9E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15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480E70A-0251-4C9C-945A-690C9307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182521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ABA66-1BE2-9545-BB82-A684A19A54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629" y="0"/>
            <a:ext cx="6981371" cy="5751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C39742-87F4-FD41-9E5B-8E951AE77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28" y="111219"/>
            <a:ext cx="10515600" cy="1325563"/>
          </a:xfrm>
        </p:spPr>
        <p:txBody>
          <a:bodyPr/>
          <a:lstStyle/>
          <a:p>
            <a:r>
              <a:rPr lang="en-US" dirty="0"/>
              <a:t>Vaccine Hesitancy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232A-216E-E145-9741-8A4A1A38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8" y="1690688"/>
            <a:ext cx="3458029" cy="4351338"/>
          </a:xfrm>
        </p:spPr>
        <p:txBody>
          <a:bodyPr/>
          <a:lstStyle/>
          <a:p>
            <a:r>
              <a:rPr lang="en-US" dirty="0"/>
              <a:t>Vaccination rate has declined by 9% since last week (source: Washington Post vaccine tracker)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9645DD-87EC-F642-959C-96501F1BA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3273" y="0"/>
            <a:ext cx="6531099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3F7C3-B9CC-46E6-8DAE-55E9AE5E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16</a:t>
            </a:fld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AFECB5A-E7E2-4EC1-92A7-3A622BCA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306577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98DA-FD0F-6246-B53D-AC193C9C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A1DC4-E663-B540-9574-69E8F22A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85984" cy="4351338"/>
          </a:xfrm>
        </p:spPr>
        <p:txBody>
          <a:bodyPr/>
          <a:lstStyle/>
          <a:p>
            <a:r>
              <a:rPr lang="en-US" dirty="0"/>
              <a:t>Vaccines are not yet widely available worldwide</a:t>
            </a:r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Statista</a:t>
            </a:r>
            <a:endParaRPr lang="en-US" dirty="0"/>
          </a:p>
        </p:txBody>
      </p:sp>
      <p:pic>
        <p:nvPicPr>
          <p:cNvPr id="1026" name="Picture 2" descr="Infographic: Global Vaccine Timeline Stretches to 2023 | Statista">
            <a:extLst>
              <a:ext uri="{FF2B5EF4-FFF2-40B4-BE49-F238E27FC236}">
                <a16:creationId xmlns:a16="http://schemas.microsoft.com/office/drawing/2014/main" id="{40F63247-A105-244B-AFE5-97B17670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34AE9-D79F-4F7F-86FC-7262FC0D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6B2972-BFD4-4DF3-84ED-2FBFB7C2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345982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6ED8-6934-C247-89B1-3F1B1CC3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146" y="503164"/>
            <a:ext cx="38862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Infections are currently surging globally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543C-B879-E341-BD6C-B6748DC8B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75" y="2294444"/>
            <a:ext cx="4466263" cy="4351338"/>
          </a:xfrm>
        </p:spPr>
        <p:txBody>
          <a:bodyPr/>
          <a:lstStyle/>
          <a:p>
            <a:r>
              <a:rPr lang="en-US" dirty="0">
                <a:hlinkClick r:id="rId2"/>
              </a:rPr>
              <a:t>Bloomberg News April 18, 2021: Global </a:t>
            </a:r>
            <a:r>
              <a:rPr lang="en-US" dirty="0" err="1">
                <a:hlinkClick r:id="rId2"/>
              </a:rPr>
              <a:t>Covid</a:t>
            </a:r>
            <a:r>
              <a:rPr lang="en-US" dirty="0">
                <a:hlinkClick r:id="rId2"/>
              </a:rPr>
              <a:t> Cases Hit Weekly Record Despite Vaccinations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4A18F-7612-6B47-B8D0-A1A3B06F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938" y="378618"/>
            <a:ext cx="7464062" cy="610076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5F5DA-A4C3-4CD9-A3CA-5764B9E6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18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574E77-07CC-4B57-B946-6A751A789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301685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281D-A1FD-074B-A1D9-97BC6E4D6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4620"/>
          </a:xfrm>
        </p:spPr>
        <p:txBody>
          <a:bodyPr>
            <a:normAutofit/>
          </a:bodyPr>
          <a:lstStyle/>
          <a:p>
            <a:r>
              <a:rPr lang="en-US" dirty="0"/>
              <a:t>Statement of Values – What do we hope to achieve from a DPS meeting?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45E17-2A31-CB47-88EE-B59D86C7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243"/>
            <a:ext cx="10515600" cy="4351338"/>
          </a:xfrm>
        </p:spPr>
        <p:txBody>
          <a:bodyPr/>
          <a:lstStyle/>
          <a:p>
            <a:r>
              <a:rPr lang="en-US" dirty="0"/>
              <a:t>Whether in-person or virtual, we want to have a meeting that is:</a:t>
            </a:r>
          </a:p>
          <a:p>
            <a:pPr lvl="1"/>
            <a:r>
              <a:rPr lang="en-US" dirty="0"/>
              <a:t>Scientifically productive and engaging</a:t>
            </a:r>
          </a:p>
          <a:p>
            <a:pPr lvl="1"/>
            <a:r>
              <a:rPr lang="en-US" dirty="0"/>
              <a:t>Fosters collaboration and networking opportunities</a:t>
            </a:r>
          </a:p>
          <a:p>
            <a:pPr lvl="1"/>
            <a:r>
              <a:rPr lang="en-US" dirty="0"/>
              <a:t>Equally accessible to the entire planetary science community</a:t>
            </a:r>
          </a:p>
          <a:p>
            <a:pPr lvl="1"/>
            <a:r>
              <a:rPr lang="en-US" dirty="0"/>
              <a:t>Safe (2 aspects relevant here): </a:t>
            </a:r>
          </a:p>
          <a:p>
            <a:pPr lvl="2"/>
            <a:r>
              <a:rPr lang="en-US" dirty="0"/>
              <a:t>Risk of attending not significantly above average risk of traveling to a typical science conference)</a:t>
            </a:r>
          </a:p>
          <a:p>
            <a:pPr lvl="2"/>
            <a:r>
              <a:rPr lang="en-US" dirty="0"/>
              <a:t>Holding conference does not significantly increase community risk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F08EE-A8F2-4A66-8E6B-466B0C83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BF6D9A-5A09-45AB-877E-8DC00603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304560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1C4A8-012B-5743-BFE2-22FF7162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CF203-1F1A-AE4E-A643-3E930D5E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DPS Committee negotiated a schedule for notifying AAS of our decision to go virtual or in-person based on the AAS staff’s need for adequate time to plan the meeting, which is October 3-8, 2021.</a:t>
            </a:r>
          </a:p>
          <a:p>
            <a:r>
              <a:rPr lang="en-US" dirty="0"/>
              <a:t>The agreed-upon date for the DPS Committee to make the decision was </a:t>
            </a:r>
            <a:r>
              <a:rPr lang="en-US" b="1" dirty="0"/>
              <a:t>April 22,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1BC3-27DE-4F1A-9F5D-043A77C5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394799C-3135-4FC2-A91B-4B5E61B0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159781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07C3E-448C-4948-A79B-E621F692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295852"/>
            <a:ext cx="11429999" cy="1325563"/>
          </a:xfrm>
        </p:spPr>
        <p:txBody>
          <a:bodyPr/>
          <a:lstStyle/>
          <a:p>
            <a:r>
              <a:rPr lang="en-US" dirty="0"/>
              <a:t>Minimum Threshold for Having In-Person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2EE6-ECDE-0841-8294-0B658740A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5" y="1825625"/>
            <a:ext cx="11194472" cy="4351338"/>
          </a:xfrm>
        </p:spPr>
        <p:txBody>
          <a:bodyPr/>
          <a:lstStyle/>
          <a:p>
            <a:r>
              <a:rPr lang="en-US" dirty="0"/>
              <a:t>Need to be sure travel restrictions at major planetary science employers will be lifted in time for people to book travel (NASA, NSF, national labs, universities, etc.) – this needs to be before the abstract submission deadline</a:t>
            </a:r>
          </a:p>
          <a:p>
            <a:r>
              <a:rPr lang="en-US" dirty="0"/>
              <a:t>What we know of as of today (April 22, 2021):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NSF is not anticipating allowing conference travel until no earlier than Oct 1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 do not have a clear statement from NASA on when non-mission-critical travel will be allowed</a:t>
            </a:r>
          </a:p>
          <a:p>
            <a:pPr lvl="1"/>
            <a:r>
              <a:rPr lang="en-US" dirty="0"/>
              <a:t>Examples of universities: </a:t>
            </a:r>
            <a:r>
              <a:rPr lang="en-US" dirty="0" err="1"/>
              <a:t>UArizona</a:t>
            </a:r>
            <a:r>
              <a:rPr lang="en-US" dirty="0"/>
              <a:t> &amp; ASU still requiring permission from university administration for travel on a case-by-case basis; unclear when this will change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09851-EB4B-4C4D-B3DA-B526755F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59400C-9648-41D9-8A35-66AC9A26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333094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AB8A-9551-214C-9679-1D7B133A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of In-Person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EE77-308D-384F-8C86-EABC41FE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In-person meetings are what we have always done up until 2020</a:t>
            </a:r>
          </a:p>
          <a:p>
            <a:pPr lvl="2"/>
            <a:r>
              <a:rPr lang="en-US" dirty="0"/>
              <a:t>DPS community likes them</a:t>
            </a:r>
          </a:p>
          <a:p>
            <a:pPr lvl="1"/>
            <a:r>
              <a:rPr lang="en-US" dirty="0"/>
              <a:t>They maximize scientific collaboration for attendees</a:t>
            </a:r>
          </a:p>
          <a:p>
            <a:pPr lvl="1"/>
            <a:r>
              <a:rPr lang="en-US" dirty="0"/>
              <a:t>Best networking opportunities for job seekers</a:t>
            </a:r>
          </a:p>
          <a:p>
            <a:pPr lvl="1"/>
            <a:r>
              <a:rPr lang="en-US" dirty="0"/>
              <a:t>Lots of expertise in running in-person meetings in AAS staff</a:t>
            </a:r>
          </a:p>
          <a:p>
            <a:pPr lvl="1"/>
            <a:r>
              <a:rPr lang="en-US" dirty="0"/>
              <a:t>Ability to focus and concentrate due to physical separation from home, regular work 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21639-7051-4104-8C98-F52F74C4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3D9303-F9AF-427C-8B78-32311E67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266092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AE4C-4685-BA4A-96D9-0343908E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r>
              <a:rPr lang="en-US" dirty="0"/>
              <a:t>Cons of In-Person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FB30-D45F-6242-9849-ED2390A8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488"/>
            <a:ext cx="10858500" cy="546258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Could represent a public health hazard (for both attendees and the greater community) due to continued spread of virus and its variants</a:t>
            </a:r>
          </a:p>
          <a:p>
            <a:r>
              <a:rPr lang="en-US" dirty="0"/>
              <a:t>Many uncertainties about what sort of accommodations would need to be made to minimize public health risk &amp; comply with regulations</a:t>
            </a:r>
          </a:p>
          <a:p>
            <a:pPr lvl="1"/>
            <a:r>
              <a:rPr lang="en-US" dirty="0"/>
              <a:t>We will not be “back to normal” – must account for changes in interactions &amp; expectations</a:t>
            </a:r>
          </a:p>
          <a:p>
            <a:r>
              <a:rPr lang="en-US" dirty="0"/>
              <a:t>Financial: could lose up to $90k in hotel and venue costs (see financial slide)</a:t>
            </a:r>
          </a:p>
          <a:p>
            <a:r>
              <a:rPr lang="en-US" dirty="0"/>
              <a:t>AAS might require proof of vaccination to attend: unclear legal/ethical issues</a:t>
            </a:r>
          </a:p>
          <a:p>
            <a:r>
              <a:rPr lang="en-US" dirty="0"/>
              <a:t>Hard to predict what attendance would be, given uncertainty in:</a:t>
            </a:r>
          </a:p>
          <a:p>
            <a:pPr lvl="1"/>
            <a:r>
              <a:rPr lang="en-US" dirty="0"/>
              <a:t>National and local restrictions against large international meetings</a:t>
            </a:r>
          </a:p>
          <a:p>
            <a:pPr lvl="1"/>
            <a:r>
              <a:rPr lang="en-US" dirty="0"/>
              <a:t>Vaccination rates in adult population (DPS attendees and community at large)</a:t>
            </a:r>
          </a:p>
          <a:p>
            <a:pPr lvl="1"/>
            <a:r>
              <a:rPr lang="en-US" dirty="0"/>
              <a:t>Surging local &amp; international infection rates &amp; unknown international travel rules</a:t>
            </a:r>
          </a:p>
          <a:p>
            <a:pPr lvl="1"/>
            <a:r>
              <a:rPr lang="en-US" dirty="0"/>
              <a:t>Vaccine effectiveness against mutations</a:t>
            </a:r>
          </a:p>
          <a:p>
            <a:pPr lvl="1"/>
            <a:r>
              <a:rPr lang="en-US" dirty="0"/>
              <a:t>Vaccination and in-person schooling for children, who are largely not eligible for vaccination yet</a:t>
            </a:r>
          </a:p>
          <a:p>
            <a:pPr lvl="1"/>
            <a:r>
              <a:rPr lang="en-US" dirty="0"/>
              <a:t>Peoples’ interest in conference travel after a long period of isolation from family, delayed medical appointments, fear of viral exposure in large group settings, more pressing deferred work meetings,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136933-778B-4FE5-8D67-52590F3E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1AE125-FEA7-42B6-A6DA-D28E4A311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2296416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101A-CB52-C049-8085-E714D35E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of Virtual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71D3-12C3-5642-A233-8C3E5FA9D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Safe: no concerns of excess illness or death due to virus</a:t>
            </a:r>
          </a:p>
          <a:p>
            <a:r>
              <a:rPr lang="en-US" dirty="0"/>
              <a:t>Accessible to people across many different continents, and to groups (i.e. students) who may not normally attend an in-person meeting due to cost concerns</a:t>
            </a:r>
          </a:p>
          <a:p>
            <a:r>
              <a:rPr lang="en-US" dirty="0"/>
              <a:t>Per our member meeting exit survey, virtual offers improved significantly accessibility for hearing impaired</a:t>
            </a:r>
          </a:p>
          <a:p>
            <a:r>
              <a:rPr lang="en-US" dirty="0"/>
              <a:t>Able to pre-record talks and make them available after the meeting*</a:t>
            </a:r>
          </a:p>
          <a:p>
            <a:r>
              <a:rPr lang="en-US" dirty="0"/>
              <a:t>Enables attendees to ask questions via Slack, Zoom chat*</a:t>
            </a:r>
          </a:p>
          <a:p>
            <a:pPr lvl="1"/>
            <a:r>
              <a:rPr lang="en-US" dirty="0"/>
              <a:t>*Note that these features are potentially – but not necessarily – available at an in-person meeting</a:t>
            </a:r>
          </a:p>
          <a:p>
            <a:r>
              <a:rPr lang="en-US" dirty="0"/>
              <a:t>Not as expensive for attendees: no travel costs, reduced registration costs</a:t>
            </a:r>
          </a:p>
          <a:p>
            <a:r>
              <a:rPr lang="en-US" dirty="0"/>
              <a:t>Able to build on successful virtual meeting held in 2020</a:t>
            </a:r>
          </a:p>
          <a:p>
            <a:r>
              <a:rPr lang="en-US" dirty="0"/>
              <a:t>Environmental impact significantly lower than in-person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D13AD0-5A20-4288-9754-8D5E6B8B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130764-DF01-4AF8-9E36-1469910E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52625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38BA8-E75D-1740-8981-24B3856B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 of Virtual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FBB1-8A8A-7B4C-87F6-59F68BE3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Zoom fatigue: people may not attend because they are tired of virtual meetings</a:t>
            </a:r>
          </a:p>
          <a:p>
            <a:r>
              <a:rPr lang="en-US" dirty="0"/>
              <a:t>Could represent a financial loss if we do not guess attendance correctly and set registration rates to match</a:t>
            </a:r>
          </a:p>
          <a:p>
            <a:pPr lvl="1"/>
            <a:r>
              <a:rPr lang="en-US" dirty="0"/>
              <a:t>2020 virtual meeting lost $9k</a:t>
            </a:r>
          </a:p>
          <a:p>
            <a:pPr lvl="1"/>
            <a:r>
              <a:rPr lang="en-US" dirty="0"/>
              <a:t>Losses could be more: potentially up to $40k (see financial slide)</a:t>
            </a:r>
          </a:p>
          <a:p>
            <a:r>
              <a:rPr lang="en-US" dirty="0"/>
              <a:t>Decreased opportunities for scientific collaboration and networking, especially for job seekers</a:t>
            </a:r>
          </a:p>
          <a:p>
            <a:r>
              <a:rPr lang="en-US" dirty="0"/>
              <a:t>Requires a good internet connection for full participation</a:t>
            </a:r>
          </a:p>
          <a:p>
            <a:r>
              <a:rPr lang="en-US" dirty="0"/>
              <a:t>For some, harder to focus due to distractions at home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B3111F-CF3A-4290-8986-0FD74832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28D98-206B-46D7-A3E8-1F51FC83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1652038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1453-99D4-6242-9FF6-725C63A0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that were ruled out for 2021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F4424-C140-D745-8A07-6B38FBAF1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AAS staff says we cannot combine the DPS meeting with the winter 2022 AAS meeting due to uncertainties in space restrictions (</a:t>
            </a:r>
            <a:r>
              <a:rPr lang="en-US" dirty="0" err="1"/>
              <a:t>covid</a:t>
            </a:r>
            <a:r>
              <a:rPr lang="en-US" dirty="0"/>
              <a:t>, fire requirements)</a:t>
            </a:r>
          </a:p>
          <a:p>
            <a:r>
              <a:rPr lang="en-US" dirty="0"/>
              <a:t>We do not presently have a “full hybrid” meeting cost model that is affordable (essentially we would pay nearly full costs for both a virtual meeting and an in-person meeting, which would likely substantially increase meeting cost). AAS staff says that we could reasonably stream plenaries, make Slack available, and use </a:t>
            </a:r>
            <a:r>
              <a:rPr lang="en-US" dirty="0" err="1"/>
              <a:t>iposters</a:t>
            </a:r>
            <a:r>
              <a:rPr lang="en-US" dirty="0"/>
              <a:t> for an in-person meeting, but this is not an equivalent experience content-wise to being at the meeting in person.</a:t>
            </a:r>
          </a:p>
          <a:p>
            <a:r>
              <a:rPr lang="en-US" dirty="0"/>
              <a:t>Many logistical and financial questions must be answered to implement a viable “full hybrid” meeting, in which virtual attendance offers the same access to content as in-person. This is anticipated to take more time than we currently have available for planning the 2021 meeting. We can consider it for next year if necessary.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24DA3-76F2-41EA-A2AC-4429E6B0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9801-D07F-0444-9BAA-A436B29E7569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C976568-BA56-49BF-9A95-67F14899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Discussion within DPS Committee on April 22, 2021</a:t>
            </a:r>
          </a:p>
        </p:txBody>
      </p:sp>
    </p:spTree>
    <p:extLst>
      <p:ext uri="{BB962C8B-B14F-4D97-AF65-F5344CB8AC3E}">
        <p14:creationId xmlns:p14="http://schemas.microsoft.com/office/powerpoint/2010/main" val="1413317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9358</TotalTime>
  <Words>1755</Words>
  <Application>Microsoft Macintosh PowerPoint</Application>
  <PresentationFormat>Widescreen</PresentationFormat>
  <Paragraphs>142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Virtual vs. In-Person DPS Meeting 2021 Considerations as discussed on April 22, 2021 within  the DPS Committee</vt:lpstr>
      <vt:lpstr>Statement of Values – What do we hope to achieve from a DPS meeting?</vt:lpstr>
      <vt:lpstr>Background</vt:lpstr>
      <vt:lpstr>Minimum Threshold for Having In-Person Meeting</vt:lpstr>
      <vt:lpstr>Pros of In-Person</vt:lpstr>
      <vt:lpstr>Cons of In-Person</vt:lpstr>
      <vt:lpstr>Pros of Virtual</vt:lpstr>
      <vt:lpstr>Cons of Virtual</vt:lpstr>
      <vt:lpstr>Options that were ruled out for 2021 meeting</vt:lpstr>
      <vt:lpstr>Estimated Worst-Case Financial Scenarios</vt:lpstr>
      <vt:lpstr>Conclusion</vt:lpstr>
      <vt:lpstr>Consequences of Going Virtual</vt:lpstr>
      <vt:lpstr>By the Numbers: April 22, 2021</vt:lpstr>
      <vt:lpstr>Who Can Be Vaccinated?</vt:lpstr>
      <vt:lpstr>Vaccine Hesitancy</vt:lpstr>
      <vt:lpstr>Vaccine Hesitancy</vt:lpstr>
      <vt:lpstr>The World</vt:lpstr>
      <vt:lpstr>Infections are currently surging globally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vs. In-Person DPS Meeting</dc:title>
  <dc:creator>Mainzer, Amy - (amainzer)</dc:creator>
  <cp:lastModifiedBy>Mainzer, Amy - (amainzer)</cp:lastModifiedBy>
  <cp:revision>137</cp:revision>
  <dcterms:created xsi:type="dcterms:W3CDTF">2021-03-29T21:34:59Z</dcterms:created>
  <dcterms:modified xsi:type="dcterms:W3CDTF">2021-05-30T17:37:33Z</dcterms:modified>
</cp:coreProperties>
</file>